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Maven Pro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ven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34a052367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34a052367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4a052367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4a052367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Original Stochastic Neighbor Embedding (SNE) method.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595959"/>
                </a:solidFill>
              </a:rPr>
              <a:t>Minimization through gradient descent method.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595959"/>
                </a:solidFill>
              </a:rPr>
              <a:t>*CAPTION SNE Breast Cancer Dataset*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34a052367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34a052367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595959"/>
                </a:solidFill>
              </a:rPr>
              <a:t>Each dimension reduction method has their own metric, so they developed two new measures for local and global preservation of structures.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34a052367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34a052367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Influence Chart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34a052367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34a052367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*CAPTION t-SNE MNIST Dataset*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34a052367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34a052367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34a052367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34a052367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Same gradient descent minimization.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365f2d1a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365f2d1a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3">
    <p:bg>
      <p:bgPr>
        <a:solidFill>
          <a:srgbClr val="FFFFFF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3"/>
          <p:cNvSpPr txBox="1"/>
          <p:nvPr>
            <p:ph type="title"/>
          </p:nvPr>
        </p:nvSpPr>
        <p:spPr>
          <a:xfrm>
            <a:off x="304475" y="307825"/>
            <a:ext cx="4779300" cy="1418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1" type="body"/>
          </p:nvPr>
        </p:nvSpPr>
        <p:spPr>
          <a:xfrm>
            <a:off x="304475" y="1808125"/>
            <a:ext cx="4779300" cy="3013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_2"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0" name="Google Shape;280;p14"/>
          <p:cNvCxnSpPr/>
          <p:nvPr/>
        </p:nvCxnSpPr>
        <p:spPr>
          <a:xfrm>
            <a:off x="466325" y="353995"/>
            <a:ext cx="6600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1" name="Google Shape;281;p14"/>
          <p:cNvSpPr txBox="1"/>
          <p:nvPr>
            <p:ph type="title"/>
          </p:nvPr>
        </p:nvSpPr>
        <p:spPr>
          <a:xfrm>
            <a:off x="349300" y="450120"/>
            <a:ext cx="3898200" cy="411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1" type="body"/>
          </p:nvPr>
        </p:nvSpPr>
        <p:spPr>
          <a:xfrm>
            <a:off x="4572000" y="450120"/>
            <a:ext cx="4222800" cy="411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2pPr>
            <a:lvl3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3pPr>
            <a:lvl4pPr indent="-2984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4pPr>
            <a:lvl5pPr indent="-2984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5pPr>
            <a:lvl6pPr indent="-2984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6pPr>
            <a:lvl7pPr indent="-2984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7pPr>
            <a:lvl8pPr indent="-2984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8pPr>
            <a:lvl9pPr indent="-2984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5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6" name="Google Shape;286;p15"/>
          <p:cNvGrpSpPr/>
          <p:nvPr/>
        </p:nvGrpSpPr>
        <p:grpSpPr>
          <a:xfrm>
            <a:off x="311112" y="4512638"/>
            <a:ext cx="2812694" cy="150575"/>
            <a:chOff x="0" y="3797750"/>
            <a:chExt cx="9144000" cy="150575"/>
          </a:xfrm>
        </p:grpSpPr>
        <p:cxnSp>
          <p:nvCxnSpPr>
            <p:cNvPr id="287" name="Google Shape;287;p15"/>
            <p:cNvCxnSpPr/>
            <p:nvPr/>
          </p:nvCxnSpPr>
          <p:spPr>
            <a:xfrm>
              <a:off x="0" y="379775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8" name="Google Shape;288;p15"/>
            <p:cNvCxnSpPr/>
            <p:nvPr/>
          </p:nvCxnSpPr>
          <p:spPr>
            <a:xfrm>
              <a:off x="0" y="3948325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9" name="Google Shape;289;p15"/>
            <p:cNvCxnSpPr/>
            <p:nvPr/>
          </p:nvCxnSpPr>
          <p:spPr>
            <a:xfrm>
              <a:off x="0" y="3873038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90" name="Google Shape;290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311700" y="1389600"/>
            <a:ext cx="2808000" cy="2886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2" name="Google Shape;29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Focused SNE Dimension Reduction Algorithm</a:t>
            </a:r>
            <a:endParaRPr/>
          </a:p>
        </p:txBody>
      </p:sp>
      <p:sp>
        <p:nvSpPr>
          <p:cNvPr id="298" name="Google Shape;298;p16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Rafael Baez, Sanuj Kumar, Tuan Le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17"/>
          <p:cNvPicPr preferRelativeResize="0"/>
          <p:nvPr/>
        </p:nvPicPr>
        <p:blipFill rotWithShape="1">
          <a:blip r:embed="rId3">
            <a:alphaModFix/>
          </a:blip>
          <a:srcRect b="12501" l="0" r="0" t="12501"/>
          <a:stretch/>
        </p:blipFill>
        <p:spPr>
          <a:xfrm>
            <a:off x="5890075" y="321600"/>
            <a:ext cx="2949447" cy="2212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17"/>
          <p:cNvPicPr preferRelativeResize="0"/>
          <p:nvPr/>
        </p:nvPicPr>
        <p:blipFill rotWithShape="1">
          <a:blip r:embed="rId4">
            <a:alphaModFix/>
          </a:blip>
          <a:srcRect b="4971" l="0" r="0" t="4962"/>
          <a:stretch/>
        </p:blipFill>
        <p:spPr>
          <a:xfrm>
            <a:off x="5897312" y="2609825"/>
            <a:ext cx="2949446" cy="2212074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17"/>
          <p:cNvSpPr txBox="1"/>
          <p:nvPr>
            <p:ph type="title"/>
          </p:nvPr>
        </p:nvSpPr>
        <p:spPr>
          <a:xfrm>
            <a:off x="304475" y="307825"/>
            <a:ext cx="4779300" cy="14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</a:t>
            </a:r>
            <a:endParaRPr/>
          </a:p>
        </p:txBody>
      </p:sp>
      <p:sp>
        <p:nvSpPr>
          <p:cNvPr id="306" name="Google Shape;306;p17"/>
          <p:cNvSpPr txBox="1"/>
          <p:nvPr>
            <p:ph idx="1" type="body"/>
          </p:nvPr>
        </p:nvSpPr>
        <p:spPr>
          <a:xfrm>
            <a:off x="304475" y="1808125"/>
            <a:ext cx="4779300" cy="30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Dimensionality reduction reduces complexity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Computation is cheaper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Models are more interpretable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Existing algorithms all differ in capabilities and effectiveness at preserving information.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Complete preservation is impossible, so we’ll focus on just local structure.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 - Stochastic Neighbor Embedding</a:t>
            </a:r>
            <a:endParaRPr/>
          </a:p>
        </p:txBody>
      </p:sp>
      <p:sp>
        <p:nvSpPr>
          <p:cNvPr id="312" name="Google Shape;312;p18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Geoffrey Hinton and Sam Roweis 2002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Using asymmetric probabilities that a point i would pick point j as its neighbor, in both the high and low dimension space, the differences are minimized.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Cost function is defined with the Kullback-Leibler divergence, a measure of how one probability distribution is different from another.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13" name="Google Shape;3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475" y="1597875"/>
            <a:ext cx="41148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9"/>
          <p:cNvSpPr txBox="1"/>
          <p:nvPr>
            <p:ph type="title"/>
          </p:nvPr>
        </p:nvSpPr>
        <p:spPr>
          <a:xfrm>
            <a:off x="349300" y="450120"/>
            <a:ext cx="3898200" cy="41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 - LAPS and GAPS</a:t>
            </a:r>
            <a:endParaRPr/>
          </a:p>
        </p:txBody>
      </p:sp>
      <p:sp>
        <p:nvSpPr>
          <p:cNvPr id="319" name="Google Shape;319;p19"/>
          <p:cNvSpPr txBox="1"/>
          <p:nvPr>
            <p:ph idx="1" type="body"/>
          </p:nvPr>
        </p:nvSpPr>
        <p:spPr>
          <a:xfrm>
            <a:off x="4572000" y="450120"/>
            <a:ext cx="4222800" cy="41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Interpretation of Structural Preservation in Low-Dimensional Embeddings		  Aindrila Ghosh, Mona Nashaat, James Miller, and Saikh Quader 2022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Local Approximation of Preserved Structure - Using the neighbors around a given point, determine if similar factors are present in both spaces.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Global Approximation of Projection Space - Using </a:t>
            </a:r>
            <a:r>
              <a:rPr lang="en"/>
              <a:t>several</a:t>
            </a:r>
            <a:r>
              <a:rPr lang="en"/>
              <a:t> points, each belonging to a </a:t>
            </a:r>
            <a:r>
              <a:rPr lang="en"/>
              <a:t>different</a:t>
            </a:r>
            <a:r>
              <a:rPr lang="en"/>
              <a:t> label, measure for globally preserved structure.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LAPS Measures</a:t>
            </a:r>
            <a:endParaRPr/>
          </a:p>
        </p:txBody>
      </p: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775" y="1817899"/>
            <a:ext cx="7920450" cy="310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781" y="1320679"/>
            <a:ext cx="3333438" cy="497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21"/>
          <p:cNvPicPr preferRelativeResize="0"/>
          <p:nvPr/>
        </p:nvPicPr>
        <p:blipFill rotWithShape="1">
          <a:blip r:embed="rId3">
            <a:alphaModFix/>
          </a:blip>
          <a:srcRect b="5132" l="0" r="0" t="5132"/>
          <a:stretch/>
        </p:blipFill>
        <p:spPr>
          <a:xfrm>
            <a:off x="3412700" y="0"/>
            <a:ext cx="5731301" cy="5143024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333" name="Google Shape;333;p21"/>
          <p:cNvSpPr txBox="1"/>
          <p:nvPr>
            <p:ph idx="1" type="body"/>
          </p:nvPr>
        </p:nvSpPr>
        <p:spPr>
          <a:xfrm>
            <a:off x="311700" y="1389600"/>
            <a:ext cx="2808000" cy="28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Visualizing Data using t-SNE - Laurens van der Maaten, Geoffrey Hinton 2008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New implementation of SNE algorithm that performs better and is easier to optimize.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Step-By-Step Derivation of SNE and t-SNE gradient - Federico Errica 2020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Definition</a:t>
            </a:r>
            <a:endParaRPr/>
          </a:p>
        </p:txBody>
      </p:sp>
      <p:sp>
        <p:nvSpPr>
          <p:cNvPr id="339" name="Google Shape;339;p22"/>
          <p:cNvSpPr txBox="1"/>
          <p:nvPr>
            <p:ph idx="1" type="body"/>
          </p:nvPr>
        </p:nvSpPr>
        <p:spPr>
          <a:xfrm>
            <a:off x="1303800" y="1330550"/>
            <a:ext cx="7030500" cy="3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of a </a:t>
            </a:r>
            <a:r>
              <a:rPr lang="en"/>
              <a:t>dimension</a:t>
            </a:r>
            <a:r>
              <a:rPr lang="en"/>
              <a:t> reduction algorithm that focuses on the preservation of local structure between given points of interest.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Given a set of N high-dimensional objects x</a:t>
            </a:r>
            <a:r>
              <a:rPr baseline="-25000" lang="en"/>
              <a:t>1</a:t>
            </a:r>
            <a:r>
              <a:rPr lang="en"/>
              <a:t>,...,x</a:t>
            </a:r>
            <a:r>
              <a:rPr baseline="-25000" lang="en"/>
              <a:t>N</a:t>
            </a:r>
            <a:r>
              <a:rPr lang="en"/>
              <a:t> and a subset of N, which contains points of interest POI, compute the following probabilities p</a:t>
            </a:r>
            <a:r>
              <a:rPr baseline="-25000" lang="en"/>
              <a:t>ij</a:t>
            </a:r>
            <a:r>
              <a:rPr lang="en"/>
              <a:t> for all objects in N and q</a:t>
            </a:r>
            <a:r>
              <a:rPr baseline="-25000" lang="en"/>
              <a:t>ij</a:t>
            </a:r>
            <a:r>
              <a:rPr lang="en"/>
              <a:t> for their respective counterparts in the low dimensional embedding: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Minimize the difference between both probability distributions according to the cost function: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Then return the embedding of the set in a lower dimension space which should have a focus on the neighborhood of the given POI.</a:t>
            </a:r>
            <a:endParaRPr/>
          </a:p>
        </p:txBody>
      </p:sp>
      <p:pic>
        <p:nvPicPr>
          <p:cNvPr id="340" name="Google Shape;3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6469" y="2571744"/>
            <a:ext cx="3232650" cy="76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2"/>
          <p:cNvPicPr preferRelativeResize="0"/>
          <p:nvPr/>
        </p:nvPicPr>
        <p:blipFill rotWithShape="1">
          <a:blip r:embed="rId4">
            <a:alphaModFix/>
          </a:blip>
          <a:srcRect b="77581" l="0" r="7458" t="0"/>
          <a:stretch/>
        </p:blipFill>
        <p:spPr>
          <a:xfrm>
            <a:off x="1225350" y="3594475"/>
            <a:ext cx="7187401" cy="65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95950" y="2571750"/>
            <a:ext cx="2147999" cy="73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348" name="Google Shape;348;p23"/>
          <p:cNvSpPr txBox="1"/>
          <p:nvPr>
            <p:ph idx="1" type="body"/>
          </p:nvPr>
        </p:nvSpPr>
        <p:spPr>
          <a:xfrm>
            <a:off x="1143075" y="1597875"/>
            <a:ext cx="7191300" cy="29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510"/>
              <a:t>Original SNE algorithm traverses all points and takes all the probabilities equally into consideration.</a:t>
            </a:r>
            <a:endParaRPr sz="15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5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5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510"/>
              <a:t>Our proposed algorithm still traverses all points, but assigns a higher weight and cost to probabilities related to points of interest.</a:t>
            </a:r>
            <a:endParaRPr sz="15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5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5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5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5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510"/>
          </a:p>
        </p:txBody>
      </p:sp>
      <p:pic>
        <p:nvPicPr>
          <p:cNvPr id="349" name="Google Shape;349;p23"/>
          <p:cNvPicPr preferRelativeResize="0"/>
          <p:nvPr/>
        </p:nvPicPr>
        <p:blipFill rotWithShape="1">
          <a:blip r:embed="rId3">
            <a:alphaModFix/>
          </a:blip>
          <a:srcRect b="49223" l="0" r="0" t="0"/>
          <a:stretch/>
        </p:blipFill>
        <p:spPr>
          <a:xfrm>
            <a:off x="1236875" y="2150125"/>
            <a:ext cx="3150150" cy="57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3"/>
          <p:cNvPicPr preferRelativeResize="0"/>
          <p:nvPr/>
        </p:nvPicPr>
        <p:blipFill rotWithShape="1">
          <a:blip r:embed="rId4">
            <a:alphaModFix/>
          </a:blip>
          <a:srcRect b="74451" l="0" r="0" t="0"/>
          <a:stretch/>
        </p:blipFill>
        <p:spPr>
          <a:xfrm>
            <a:off x="1236875" y="3518075"/>
            <a:ext cx="7030499" cy="672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356" name="Google Shape;356;p24"/>
          <p:cNvSpPr txBox="1"/>
          <p:nvPr>
            <p:ph idx="1" type="body"/>
          </p:nvPr>
        </p:nvSpPr>
        <p:spPr>
          <a:xfrm>
            <a:off x="1303800" y="1473100"/>
            <a:ext cx="7030500" cy="30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Slow and steady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PyTorch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Experiments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Several datasets available online, but we can use the same datasets in the LAPS &amp; GAPS paper.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Hyperparameter</a:t>
            </a:r>
            <a:r>
              <a:rPr lang="en"/>
              <a:t> search for optimal lambda values, if any exist.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